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7A52-324A-421B-BA93-E7C65BA345C3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831E-A5FC-4EA8-A7CF-AA1CA01EF5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601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7A52-324A-421B-BA93-E7C65BA345C3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831E-A5FC-4EA8-A7CF-AA1CA01EF5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8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7A52-324A-421B-BA93-E7C65BA345C3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831E-A5FC-4EA8-A7CF-AA1CA01EF5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675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7A52-324A-421B-BA93-E7C65BA345C3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831E-A5FC-4EA8-A7CF-AA1CA01EF5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573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7A52-324A-421B-BA93-E7C65BA345C3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831E-A5FC-4EA8-A7CF-AA1CA01EF5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533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7A52-324A-421B-BA93-E7C65BA345C3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831E-A5FC-4EA8-A7CF-AA1CA01EF5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774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7A52-324A-421B-BA93-E7C65BA345C3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831E-A5FC-4EA8-A7CF-AA1CA01EF5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0321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7A52-324A-421B-BA93-E7C65BA345C3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831E-A5FC-4EA8-A7CF-AA1CA01EF5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5681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7A52-324A-421B-BA93-E7C65BA345C3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831E-A5FC-4EA8-A7CF-AA1CA01EF5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4664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7A52-324A-421B-BA93-E7C65BA345C3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831E-A5FC-4EA8-A7CF-AA1CA01EF5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289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7A52-324A-421B-BA93-E7C65BA345C3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831E-A5FC-4EA8-A7CF-AA1CA01EF5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517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7A52-324A-421B-BA93-E7C65BA345C3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831E-A5FC-4EA8-A7CF-AA1CA01EF5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844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F7A52-324A-421B-BA93-E7C65BA345C3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B831E-A5FC-4EA8-A7CF-AA1CA01EF5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932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7.xml"/><Relationship Id="rId7" Type="http://schemas.openxmlformats.org/officeDocument/2006/relationships/oleObject" Target="../embeddings/oleObject2.bin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9.xml"/><Relationship Id="rId4" Type="http://schemas.openxmlformats.org/officeDocument/2006/relationships/tags" Target="../tags/tag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1.xml"/><Relationship Id="rId7" Type="http://schemas.openxmlformats.org/officeDocument/2006/relationships/oleObject" Target="../embeddings/oleObject3.bin"/><Relationship Id="rId2" Type="http://schemas.openxmlformats.org/officeDocument/2006/relationships/tags" Target="../tags/tag10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3.xml"/><Relationship Id="rId4" Type="http://schemas.openxmlformats.org/officeDocument/2006/relationships/tags" Target="../tags/tag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5.xml"/><Relationship Id="rId7" Type="http://schemas.openxmlformats.org/officeDocument/2006/relationships/oleObject" Target="../embeddings/oleObject4.bin"/><Relationship Id="rId2" Type="http://schemas.openxmlformats.org/officeDocument/2006/relationships/tags" Target="../tags/tag14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tags" Target="../tags/tag19.xml"/><Relationship Id="rId7" Type="http://schemas.openxmlformats.org/officeDocument/2006/relationships/oleObject" Target="../embeddings/oleObject5.bin"/><Relationship Id="rId2" Type="http://schemas.openxmlformats.org/officeDocument/2006/relationships/tags" Target="../tags/tag18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Quiz </a:t>
            </a:r>
            <a:r>
              <a:rPr lang="en-US" b="1" dirty="0"/>
              <a:t>– </a:t>
            </a:r>
            <a:r>
              <a:rPr lang="en-US" b="1" dirty="0" smtClean="0"/>
              <a:t>Funder </a:t>
            </a:r>
            <a:r>
              <a:rPr lang="en-US" b="1" dirty="0"/>
              <a:t>requirements for research data management and sharing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Digital Curation Centre</a:t>
            </a:r>
          </a:p>
          <a:p>
            <a:endParaRPr lang="en-GB" dirty="0"/>
          </a:p>
        </p:txBody>
      </p:sp>
      <p:pic>
        <p:nvPicPr>
          <p:cNvPr id="4" name="Picture 3" descr="DCC_logo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2700" y="4653136"/>
            <a:ext cx="40386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9750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728192"/>
          </a:xfrm>
        </p:spPr>
        <p:txBody>
          <a:bodyPr>
            <a:normAutofit/>
          </a:bodyPr>
          <a:lstStyle/>
          <a:p>
            <a:pPr lvl="0"/>
            <a:r>
              <a:rPr lang="en-US" sz="3200" dirty="0"/>
              <a:t>How long do RCUK funders typically expect research data of long-term value to be preserved?</a:t>
            </a:r>
            <a:endParaRPr lang="en-GB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67544" y="2420889"/>
            <a:ext cx="4114800" cy="3096343"/>
          </a:xfrm>
        </p:spPr>
        <p:txBody>
          <a:bodyPr/>
          <a:lstStyle/>
          <a:p>
            <a:pPr marL="514350" lvl="0" indent="-514350">
              <a:buAutoNum type="alphaLcPeriod"/>
            </a:pPr>
            <a:r>
              <a:rPr lang="en-US" dirty="0"/>
              <a:t>10+ </a:t>
            </a:r>
            <a:r>
              <a:rPr lang="en-US" dirty="0" smtClean="0"/>
              <a:t>years </a:t>
            </a:r>
            <a:endParaRPr lang="en-GB" dirty="0"/>
          </a:p>
          <a:p>
            <a:pPr marL="514350" lvl="0" indent="-514350">
              <a:buAutoNum type="alphaLcPeriod"/>
            </a:pPr>
            <a:r>
              <a:rPr lang="en-US" dirty="0"/>
              <a:t>In perpetuity</a:t>
            </a:r>
            <a:endParaRPr lang="en-GB" dirty="0"/>
          </a:p>
          <a:p>
            <a:pPr marL="514350" lvl="0" indent="-514350">
              <a:buAutoNum type="alphaLcPeriod"/>
            </a:pPr>
            <a:r>
              <a:rPr lang="en-US" dirty="0"/>
              <a:t>5 </a:t>
            </a:r>
            <a:r>
              <a:rPr lang="en-US" dirty="0" smtClean="0"/>
              <a:t>years</a:t>
            </a:r>
            <a:endParaRPr lang="en-GB" dirty="0"/>
          </a:p>
        </p:txBody>
      </p:sp>
      <p:sp>
        <p:nvSpPr>
          <p:cNvPr id="5" name="TPResponseCounter"/>
          <p:cNvSpPr/>
          <p:nvPr>
            <p:custDataLst>
              <p:tags r:id="rId4"/>
            </p:custDataLst>
          </p:nvPr>
        </p:nvSpPr>
        <p:spPr>
          <a:xfrm>
            <a:off x="254000" y="5842000"/>
            <a:ext cx="1905000" cy="889000"/>
          </a:xfrm>
          <a:prstGeom prst="ellips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2000" smtClean="0">
                <a:solidFill>
                  <a:schemeClr val="tx1"/>
                </a:solidFill>
                <a:latin typeface="Tahoma"/>
              </a:rPr>
              <a:t>Response Counter</a:t>
            </a:r>
            <a:endParaRPr lang="en-GB" sz="2000">
              <a:solidFill>
                <a:schemeClr val="tx1"/>
              </a:solidFill>
              <a:latin typeface="Tahoma"/>
            </a:endParaRPr>
          </a:p>
        </p:txBody>
      </p:sp>
      <p:graphicFrame>
        <p:nvGraphicFramePr>
          <p:cNvPr id="7" name="TPChart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4173037889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87850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>
            <a:normAutofit/>
          </a:bodyPr>
          <a:lstStyle/>
          <a:p>
            <a:pPr lvl="0"/>
            <a:r>
              <a:rPr lang="en-US" sz="3200" dirty="0"/>
              <a:t>Which RCUK funders expect researchers to submit </a:t>
            </a:r>
            <a:r>
              <a:rPr lang="en-US" sz="3200" dirty="0" smtClean="0"/>
              <a:t>data management and sharing </a:t>
            </a:r>
            <a:r>
              <a:rPr lang="en-US" sz="3200" dirty="0"/>
              <a:t>plans as part of their grant application?</a:t>
            </a:r>
            <a:endParaRPr lang="en-GB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67544" y="2780929"/>
            <a:ext cx="4114800" cy="2448272"/>
          </a:xfrm>
        </p:spPr>
        <p:txBody>
          <a:bodyPr/>
          <a:lstStyle/>
          <a:p>
            <a:pPr marL="514350" lvl="0" indent="-514350">
              <a:buAutoNum type="alphaLcPeriod"/>
            </a:pPr>
            <a:r>
              <a:rPr lang="en-US" dirty="0"/>
              <a:t>All of </a:t>
            </a:r>
            <a:r>
              <a:rPr lang="en-US" dirty="0" smtClean="0"/>
              <a:t>them</a:t>
            </a:r>
          </a:p>
          <a:p>
            <a:pPr marL="514350" lvl="0" indent="-514350">
              <a:buAutoNum type="alphaLcPeriod"/>
            </a:pPr>
            <a:r>
              <a:rPr lang="en-US" dirty="0" smtClean="0"/>
              <a:t>None </a:t>
            </a:r>
            <a:r>
              <a:rPr lang="en-US" dirty="0"/>
              <a:t>of them</a:t>
            </a:r>
            <a:endParaRPr lang="en-GB" dirty="0"/>
          </a:p>
          <a:p>
            <a:pPr marL="514350" lvl="0" indent="-514350">
              <a:buAutoNum type="alphaLcPeriod"/>
            </a:pPr>
            <a:r>
              <a:rPr lang="en-US" dirty="0"/>
              <a:t>Some of </a:t>
            </a:r>
            <a:r>
              <a:rPr lang="en-US" dirty="0" smtClean="0"/>
              <a:t>them</a:t>
            </a:r>
            <a:endParaRPr lang="en-GB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065576404"/>
              </p:ext>
            </p:extLst>
          </p:nvPr>
        </p:nvGraphicFramePr>
        <p:xfrm>
          <a:off x="5220072" y="2400718"/>
          <a:ext cx="3860428" cy="43429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220072" y="2400718"/>
                        <a:ext cx="3860428" cy="43429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ResponseCounter"/>
          <p:cNvSpPr/>
          <p:nvPr>
            <p:custDataLst>
              <p:tags r:id="rId5"/>
            </p:custDataLst>
          </p:nvPr>
        </p:nvSpPr>
        <p:spPr>
          <a:xfrm>
            <a:off x="254000" y="5842000"/>
            <a:ext cx="1905000" cy="889000"/>
          </a:xfrm>
          <a:prstGeom prst="ellips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2000" smtClean="0">
                <a:solidFill>
                  <a:schemeClr val="tx1"/>
                </a:solidFill>
                <a:latin typeface="Tahoma"/>
              </a:rPr>
              <a:t>Response Counter</a:t>
            </a:r>
            <a:endParaRPr lang="en-GB" sz="2000">
              <a:solidFill>
                <a:schemeClr val="tx1"/>
              </a:solidFill>
              <a:latin typeface="Tahoma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5652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pPr lvl="0"/>
            <a:r>
              <a:rPr lang="en-US" sz="3600" dirty="0"/>
              <a:t>When are researchers in receipt of RCUK grants expected to make their data available?</a:t>
            </a:r>
            <a:endParaRPr lang="en-GB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79512" y="2299311"/>
            <a:ext cx="6336704" cy="2857881"/>
          </a:xfrm>
        </p:spPr>
        <p:txBody>
          <a:bodyPr>
            <a:normAutofit/>
          </a:bodyPr>
          <a:lstStyle/>
          <a:p>
            <a:pPr marL="514350" lvl="0" indent="-514350">
              <a:buAutoNum type="alphaLcPeriod"/>
            </a:pPr>
            <a:r>
              <a:rPr lang="en-US" sz="2800" dirty="0"/>
              <a:t>as soon as possible, typically on publication of results</a:t>
            </a:r>
            <a:endParaRPr lang="en-GB" sz="2800" dirty="0"/>
          </a:p>
          <a:p>
            <a:pPr marL="514350" lvl="0" indent="-514350">
              <a:buAutoNum type="alphaLcPeriod"/>
            </a:pPr>
            <a:r>
              <a:rPr lang="en-US" sz="2800" dirty="0"/>
              <a:t>within 3 years of the end of the award</a:t>
            </a:r>
            <a:endParaRPr lang="en-GB" sz="2800" dirty="0"/>
          </a:p>
          <a:p>
            <a:pPr marL="514350" lvl="0" indent="-514350">
              <a:buAutoNum type="alphaLcPeriod"/>
            </a:pPr>
            <a:r>
              <a:rPr lang="en-US" sz="2800" dirty="0"/>
              <a:t>it’s up to the researcher to decide</a:t>
            </a:r>
            <a:endParaRPr lang="en-GB" sz="2800" dirty="0"/>
          </a:p>
          <a:p>
            <a:pPr marL="514350" lvl="0" indent="-514350">
              <a:buAutoNum type="alphaLcPeriod"/>
            </a:pPr>
            <a:r>
              <a:rPr lang="en-US" sz="2800" dirty="0" smtClean="0"/>
              <a:t>never</a:t>
            </a:r>
            <a:endParaRPr lang="en-GB" sz="28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855933483"/>
              </p:ext>
            </p:extLst>
          </p:nvPr>
        </p:nvGraphicFramePr>
        <p:xfrm>
          <a:off x="5004048" y="2132856"/>
          <a:ext cx="4076452" cy="45860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004048" y="2132856"/>
                        <a:ext cx="4076452" cy="45860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ResponseCounter"/>
          <p:cNvSpPr/>
          <p:nvPr>
            <p:custDataLst>
              <p:tags r:id="rId5"/>
            </p:custDataLst>
          </p:nvPr>
        </p:nvSpPr>
        <p:spPr>
          <a:xfrm>
            <a:off x="254000" y="5842000"/>
            <a:ext cx="1905000" cy="889000"/>
          </a:xfrm>
          <a:prstGeom prst="ellips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2000" smtClean="0">
                <a:solidFill>
                  <a:schemeClr val="tx1"/>
                </a:solidFill>
                <a:latin typeface="Tahoma"/>
              </a:rPr>
              <a:t>Response Counter</a:t>
            </a:r>
            <a:endParaRPr lang="en-GB" sz="2000">
              <a:solidFill>
                <a:schemeClr val="tx1"/>
              </a:solidFill>
              <a:latin typeface="Tahoma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71816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872208"/>
          </a:xfrm>
        </p:spPr>
        <p:txBody>
          <a:bodyPr>
            <a:noAutofit/>
          </a:bodyPr>
          <a:lstStyle/>
          <a:p>
            <a:pPr lvl="0"/>
            <a:r>
              <a:rPr lang="en-US" sz="3200" dirty="0"/>
              <a:t>Will RCUK funders consider </a:t>
            </a:r>
            <a:r>
              <a:rPr lang="en-US" sz="3200" dirty="0" smtClean="0"/>
              <a:t>penalties if </a:t>
            </a:r>
            <a:r>
              <a:rPr lang="en-US" sz="3200" dirty="0"/>
              <a:t>data are not properly managed and offered for deposit at designated data </a:t>
            </a:r>
            <a:r>
              <a:rPr lang="en-US" sz="3200" dirty="0" err="1"/>
              <a:t>centres</a:t>
            </a:r>
            <a:r>
              <a:rPr lang="en-US" sz="3200" dirty="0"/>
              <a:t>?</a:t>
            </a:r>
            <a:r>
              <a:rPr lang="en-GB" sz="3200" dirty="0"/>
              <a:t/>
            </a:r>
            <a:br>
              <a:rPr lang="en-GB" sz="3200" dirty="0"/>
            </a:br>
            <a:endParaRPr lang="en-GB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67544" y="2132857"/>
            <a:ext cx="4114800" cy="2520280"/>
          </a:xfrm>
        </p:spPr>
        <p:txBody>
          <a:bodyPr/>
          <a:lstStyle/>
          <a:p>
            <a:pPr marL="514350" lvl="0" indent="-514350">
              <a:buAutoNum type="alphaLcPeriod"/>
            </a:pPr>
            <a:r>
              <a:rPr lang="en-US" dirty="0"/>
              <a:t>Yes</a:t>
            </a:r>
            <a:endParaRPr lang="en-GB" dirty="0"/>
          </a:p>
          <a:p>
            <a:pPr marL="514350" lvl="0" indent="-514350">
              <a:buAutoNum type="alphaLcPeriod"/>
            </a:pPr>
            <a:r>
              <a:rPr lang="en-US" dirty="0"/>
              <a:t>No </a:t>
            </a:r>
            <a:endParaRPr lang="en-US" dirty="0" smtClean="0"/>
          </a:p>
          <a:p>
            <a:pPr marL="514350" lvl="0" indent="-514350">
              <a:buAutoNum type="alphaLcPeriod"/>
            </a:pPr>
            <a:r>
              <a:rPr lang="en-US" dirty="0" smtClean="0"/>
              <a:t>Don’t know</a:t>
            </a:r>
            <a:endParaRPr lang="en-GB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340282964"/>
              </p:ext>
            </p:extLst>
          </p:nvPr>
        </p:nvGraphicFramePr>
        <p:xfrm>
          <a:off x="4427984" y="1844824"/>
          <a:ext cx="4292476" cy="48290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427984" y="1844824"/>
                        <a:ext cx="4292476" cy="48290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ResponseCounter"/>
          <p:cNvSpPr/>
          <p:nvPr>
            <p:custDataLst>
              <p:tags r:id="rId5"/>
            </p:custDataLst>
          </p:nvPr>
        </p:nvSpPr>
        <p:spPr>
          <a:xfrm>
            <a:off x="254000" y="5842000"/>
            <a:ext cx="1905000" cy="889000"/>
          </a:xfrm>
          <a:prstGeom prst="ellips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2000" smtClean="0">
                <a:solidFill>
                  <a:schemeClr val="tx1"/>
                </a:solidFill>
                <a:latin typeface="Tahoma"/>
              </a:rPr>
              <a:t>Response Counter</a:t>
            </a:r>
            <a:endParaRPr lang="en-GB" sz="2000">
              <a:solidFill>
                <a:schemeClr val="tx1"/>
              </a:solidFill>
              <a:latin typeface="Tahoma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14939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944216"/>
          </a:xfrm>
        </p:spPr>
        <p:txBody>
          <a:bodyPr>
            <a:noAutofit/>
          </a:bodyPr>
          <a:lstStyle/>
          <a:p>
            <a:pPr lvl="0"/>
            <a:r>
              <a:rPr lang="en-US" sz="3600" dirty="0"/>
              <a:t>Will RCUK funders  provide additional funds to cover the costs </a:t>
            </a:r>
            <a:r>
              <a:rPr lang="en-US" sz="3600" dirty="0" err="1"/>
              <a:t>associted</a:t>
            </a:r>
            <a:r>
              <a:rPr lang="en-US" sz="3600" dirty="0"/>
              <a:t> with data management and sharing?</a:t>
            </a:r>
            <a:r>
              <a:rPr lang="en-GB" sz="3600" dirty="0"/>
              <a:t/>
            </a:r>
            <a:br>
              <a:rPr lang="en-GB" sz="3600" dirty="0"/>
            </a:br>
            <a:endParaRPr lang="en-GB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23528" y="2307857"/>
            <a:ext cx="4114800" cy="3209375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lphaLcPeriod"/>
            </a:pPr>
            <a:r>
              <a:rPr lang="en-GB" dirty="0" smtClean="0"/>
              <a:t>Yes</a:t>
            </a:r>
          </a:p>
          <a:p>
            <a:pPr marL="514350" indent="-514350">
              <a:buFont typeface="Arial" panose="020B0604020202020204" pitchFamily="34" charset="0"/>
              <a:buAutoNum type="alphaLcPeriod"/>
            </a:pPr>
            <a:r>
              <a:rPr lang="en-GB" dirty="0" smtClean="0"/>
              <a:t>No</a:t>
            </a:r>
          </a:p>
          <a:p>
            <a:pPr marL="514350" indent="-514350">
              <a:buFont typeface="Arial" panose="020B0604020202020204" pitchFamily="34" charset="0"/>
              <a:buAutoNum type="alphaLcPeriod"/>
            </a:pPr>
            <a:r>
              <a:rPr lang="en-GB" dirty="0" smtClean="0"/>
              <a:t>Don’t know</a:t>
            </a:r>
            <a:endParaRPr lang="en-GB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118175254"/>
              </p:ext>
            </p:extLst>
          </p:nvPr>
        </p:nvGraphicFramePr>
        <p:xfrm>
          <a:off x="4427984" y="1844824"/>
          <a:ext cx="4315972" cy="48554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427984" y="1844824"/>
                        <a:ext cx="4315972" cy="48554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PResponseCounter"/>
          <p:cNvSpPr/>
          <p:nvPr>
            <p:custDataLst>
              <p:tags r:id="rId5"/>
            </p:custDataLst>
          </p:nvPr>
        </p:nvSpPr>
        <p:spPr>
          <a:xfrm>
            <a:off x="254000" y="5842000"/>
            <a:ext cx="1905000" cy="889000"/>
          </a:xfrm>
          <a:prstGeom prst="ellips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2000" smtClean="0">
                <a:solidFill>
                  <a:schemeClr val="tx1"/>
                </a:solidFill>
                <a:latin typeface="Tahoma"/>
              </a:rPr>
              <a:t>Response Counter</a:t>
            </a:r>
            <a:endParaRPr lang="en-GB" sz="2000">
              <a:solidFill>
                <a:schemeClr val="tx1"/>
              </a:solidFill>
              <a:latin typeface="Tahoma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05876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3.1.3337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FBD7CCD8E5EC4D3B9F510714CB2B25CA&lt;/guid&gt;&#10;        &lt;description /&gt;&#10;        &lt;date&gt;6/16/2014 3:30:2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BF1A4076D834C119FD1271CC904B267&lt;/guid&gt;&#10;            &lt;repollguid&gt;3ED9B940930F4DAD8CA8891803533F71&lt;/repollguid&gt;&#10;            &lt;sourceid&gt;04FE030EC25E4D0B9C422850A2A7CDCA&lt;/sourceid&gt;&#10;            &lt;questiontext&gt;When are researchers in receipt of RCUK grants expected to make their data available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3&lt;/bulletstyle&gt;&#10;            &lt;correctanswerindicator&gt;True&lt;/correctanswerindicator&gt;&#10;            &lt;answers&gt;&#10;                &lt;answer&gt;&#10;                    &lt;guid&gt;8788370BDE574BAA96EBC569A5E3BBBE&lt;/guid&gt;&#10;                    &lt;answertext&gt;as soon as possible, typically on publication of results&lt;/answertext&gt;&#10;                    &lt;valuetype&gt;0&lt;/valuetype&gt;&#10;                &lt;/answer&gt;&#10;                &lt;answer&gt;&#10;                    &lt;guid&gt;93F42F8D745E4D9287495F5056BAD983&lt;/guid&gt;&#10;                    &lt;answertext&gt;within 3 years of the end of the award&lt;/answertext&gt;&#10;                    &lt;valuetype&gt;0&lt;/valuetype&gt;&#10;                &lt;/answer&gt;&#10;                &lt;answer&gt;&#10;                    &lt;guid&gt;0FAAFE6C02924CCC83D84E80365D0065&lt;/guid&gt;&#10;                    &lt;answertext&gt;it’s up to the researcher to decide&lt;/answertext&gt;&#10;                    &lt;valuetype&gt;0&lt;/valuetype&gt;&#10;                &lt;/answer&gt;&#10;                &lt;answer&gt;&#10;                    &lt;guid&gt;6021C4DBD117447F92C215DB9CDA0C1E&lt;/guid&gt;&#10;                    &lt;answertext&gt;never&lt;/answertext&gt;&#10;                    &lt;valuetype&gt;0&lt;/valuetype&gt;&#10;                &lt;/answer&gt;&#10;            &lt;/answers&gt;&#10;        &lt;/multichoice&gt;&#10;    &lt;/questions&gt;&#10;&lt;/questionlist&gt;"/>
  <p:tag name="LIVECHARTING" val="True"/>
  <p:tag name="AUTOOPENPOLL" val="True"/>
  <p:tag name="AUTOFORMATCHART" val="Tru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B6C1F9A17CC1465594B13DA47456926B&lt;/guid&gt;&#10;        &lt;description /&gt;&#10;        &lt;date&gt;6/16/2014 3:32:28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55C13C74C004F178F821DEFC9ADBE8D&lt;/guid&gt;&#10;            &lt;repollguid&gt;431E1A60E4E14ACA80323BDAB7B2360B&lt;/repollguid&gt;&#10;            &lt;sourceid&gt;11215654182E41F79775CFC36DB6FB4E&lt;/sourceid&gt;&#10;            &lt;questiontext&gt;Will RCUK funders consider penalties if data are not properly managed and offered for deposit at designated data centres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3&lt;/bulletstyle&gt;&#10;            &lt;correctanswerindicator&gt;True&lt;/correctanswerindicator&gt;&#10;            &lt;answers&gt;&#10;                &lt;answer&gt;&#10;                    &lt;guid&gt;A0996B307595484092D02C33A871A3CF&lt;/guid&gt;&#10;                    &lt;answertext&gt;Yes&lt;/answertext&gt;&#10;                    &lt;valuetype&gt;0&lt;/valuetype&gt;&#10;                &lt;/answer&gt;&#10;                &lt;answer&gt;&#10;                    &lt;guid&gt;99B2E89D2B4A4800968E1FC83C5B418A&lt;/guid&gt;&#10;                    &lt;answertext&gt;No &lt;/answertext&gt;&#10;                    &lt;valuetype&gt;0&lt;/valuetype&gt;&#10;                &lt;/answer&gt;&#10;                &lt;answer&gt;&#10;                    &lt;guid&gt;6130B7B9A5A94BAA9D811203FF04D8EA&lt;/guid&gt;&#10;                    &lt;answertext&gt;Don’t know&lt;/answertext&gt;&#10;                    &lt;valuetype&gt;0&lt;/valuetype&gt;&#10;                &lt;/answer&gt;&#10;            &lt;/answers&gt;&#10;        &lt;/multichoice&gt;&#10;    &lt;/questions&gt;&#10;&lt;/questionlist&gt;"/>
  <p:tag name="LIVECHARTING" val="True"/>
  <p:tag name="AUTOOPENPOLL" val="True"/>
  <p:tag name="AUTOFORMATCHART" val="Tru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LIVECHARTING" val="True"/>
  <p:tag name="AUTOOPENPOLL" val="True"/>
  <p:tag name="AUTOFORMATCHART" val="True"/>
  <p:tag name="TPQUESTIONXML" val="﻿&lt;?xml version=&quot;1.0&quot; encoding=&quot;utf-8&quot;?&gt;&#10;&lt;questionlist&gt;&#10;    &lt;properties&gt;&#10;        &lt;guid&gt;58A2517A177F4C9C82BD755031497EFD&lt;/guid&gt;&#10;        &lt;description /&gt;&#10;        &lt;date&gt;6/16/2014 3:34:0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30695F1C4BD404193166CD2993B4F30&lt;/guid&gt;&#10;            &lt;repollguid&gt;EE3575CC7E3E49BA91D044B34BA784CF&lt;/repollguid&gt;&#10;            &lt;sourceid&gt;58E68DE3CEF1473BAAF847F393989F1A&lt;/sourceid&gt;&#10;            &lt;questiontext&gt;Will RCUK funders  provide additional funds to cover the costs associted with data management and sharing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3&lt;/bulletstyle&gt;&#10;            &lt;correctanswerindicator&gt;True&lt;/correctanswerindicator&gt;&#10;            &lt;answers&gt;&#10;                &lt;answer&gt;&#10;                    &lt;guid&gt;C8076DAEC07F417AB85FF25228923972&lt;/guid&gt;&#10;                    &lt;answertext&gt;Yes&lt;/answertext&gt;&#10;                    &lt;valuetype&gt;0&lt;/valuetype&gt;&#10;                &lt;/answer&gt;&#10;                &lt;answer&gt;&#10;                    &lt;guid&gt;CAA77F1375CD4B3C9597B4D2FCF314C1&lt;/guid&gt;&#10;                    &lt;answertext&gt;No&lt;/answertext&gt;&#10;                    &lt;valuetype&gt;0&lt;/valuetype&gt;&#10;                &lt;/answer&gt;&#10;                &lt;answer&gt;&#10;                    &lt;guid&gt;48D8A978817941808AEF8193F499473B&lt;/guid&gt;&#10;                    &lt;answertext&gt;Don’t know&lt;/answertext&gt;&#10;                    &lt;valuetype&gt;0&lt;/valuetype&gt;&#10;                &lt;/answer&gt;&#10;            &lt;/answers&gt;&#10;        &lt;/multichoice&gt;&#10;    &lt;/questions&gt;&#10;&lt;/questionlist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5CAC50542BEA42D4A44CF8DF1F86427B&lt;/guid&gt;&#10;        &lt;description /&gt;&#10;        &lt;date&gt;6/16/2014 3:18:4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570542F5A144813A50105114E9ACCCD&lt;/guid&gt;&#10;            &lt;repollguid&gt;2A685F5CDF0244D394FAC95C219BA150&lt;/repollguid&gt;&#10;            &lt;sourceid&gt;99A8A3C84C5A495C92828401EFE7191F&lt;/sourceid&gt;&#10;            &lt;questiontext&gt;How long do RCUK funders typically expect research data of long-term value to be preserved?&lt;/questiontext&gt;&#10;            &lt;anonymous&gt;True&lt;/anonymous&gt;&#10;            &lt;showresults&gt;True&lt;/showresults&gt;&#10;            &lt;firstresponseonly&gt;True&lt;/firstresponseonly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3&lt;/bulletstyle&gt;&#10;            &lt;correctanswerindicator&gt;True&lt;/correctanswerindicator&gt;&#10;            &lt;answers&gt;&#10;                &lt;answer&gt;&#10;                    &lt;guid&gt;605A342159AB41B0ACFD3ACFCF779490&lt;/guid&gt;&#10;                    &lt;answertext&gt;10+ years &lt;/answertext&gt;&#10;                    &lt;valuetype&gt;0&lt;/valuetype&gt;&#10;                &lt;/answer&gt;&#10;                &lt;answer&gt;&#10;                    &lt;guid&gt;33E6E73DDD3046EB920799F3F738BAA5&lt;/guid&gt;&#10;                    &lt;answertext&gt;In perpetuity&lt;/answertext&gt;&#10;                    &lt;valuetype&gt;0&lt;/valuetype&gt;&#10;                &lt;/answer&gt;&#10;                &lt;answer&gt;&#10;                    &lt;guid&gt;3CFF670D477E49E683D81E10D3D5125E&lt;/guid&gt;&#10;                    &lt;answertext&gt;5 years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129158F34F4F412782AB79FAEBA0C4D2&lt;/guid&gt;&#10;        &lt;description /&gt;&#10;        &lt;date&gt;6/16/2014 3:27:5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BAA317F3E224DB68A9CB409BAEA6FBD&lt;/guid&gt;&#10;            &lt;repollguid&gt;F99B2983AFCD4C50865B387087B5CA9A&lt;/repollguid&gt;&#10;            &lt;sourceid&gt;B45864A28FAC460B815CD47C9C4526B2&lt;/sourceid&gt;&#10;            &lt;questiontext&gt;Which RCUK funders expect researchers to submit data management and sharing plans as part of their grant application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3&lt;/bulletstyle&gt;&#10;            &lt;correctanswerindicator&gt;True&lt;/correctanswerindicator&gt;&#10;            &lt;answers&gt;&#10;                &lt;answer&gt;&#10;                    &lt;guid&gt;7B53A44258744C45B209C31C5A391239&lt;/guid&gt;&#10;                    &lt;answertext&gt;All of them&lt;/answertext&gt;&#10;                    &lt;valuetype&gt;0&lt;/valuetype&gt;&#10;                &lt;/answer&gt;&#10;                &lt;answer&gt;&#10;                    &lt;guid&gt;DE33AC9FD732413F8664A31778CA7F2B&lt;/guid&gt;&#10;                    &lt;answertext&gt;None of them&lt;/answertext&gt;&#10;                    &lt;valuetype&gt;0&lt;/valuetype&gt;&#10;                &lt;/answer&gt;&#10;                &lt;answer&gt;&#10;                    &lt;guid&gt;4805E5E2F2924A0EBA423590EC2BA545&lt;/guid&gt;&#10;                    &lt;answertext&gt;Some of them&lt;/answertext&gt;&#10;                    &lt;valuetype&gt;0&lt;/valuetype&gt;&#10;                &lt;/answer&gt;&#10;            &lt;/answers&gt;&#10;        &lt;/multichoice&gt;&#10;    &lt;/questions&gt;&#10;&lt;/questionlist&gt;"/>
  <p:tag name="LIVECHARTING" val="True"/>
  <p:tag name="AUTOOPENPOLL" val="True"/>
  <p:tag name="AUTOFORMATCHART" val="Tru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161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Quiz – Funder requirements for research data management and sharing </vt:lpstr>
      <vt:lpstr>How long do RCUK funders typically expect research data of long-term value to be preserved?</vt:lpstr>
      <vt:lpstr>Which RCUK funders expect researchers to submit data management and sharing plans as part of their grant application?</vt:lpstr>
      <vt:lpstr>When are researchers in receipt of RCUK grants expected to make their data available?</vt:lpstr>
      <vt:lpstr>Will RCUK funders consider penalties if data are not properly managed and offered for deposit at designated data centres? </vt:lpstr>
      <vt:lpstr>Will RCUK funders  provide additional funds to cover the costs associted with data management and sharing? </vt:lpstr>
    </vt:vector>
  </TitlesOfParts>
  <Company>University of Glasgow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– Funder requirements for research data management and sharing</dc:title>
  <dc:creator>jd162a</dc:creator>
  <cp:lastModifiedBy>jd162a</cp:lastModifiedBy>
  <cp:revision>3</cp:revision>
  <dcterms:created xsi:type="dcterms:W3CDTF">2014-06-16T14:17:36Z</dcterms:created>
  <dcterms:modified xsi:type="dcterms:W3CDTF">2014-06-16T14:37:50Z</dcterms:modified>
</cp:coreProperties>
</file>